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21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68" r:id="rId16"/>
    <p:sldId id="269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854CC-BF28-4362-9670-BE9CBFA150BA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D7147-EA6C-4E34-B688-C50DE62A17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34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578BF-6186-47DD-8899-2E3E1490E94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36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72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16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433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6362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42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886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690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713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62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86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54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20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18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81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406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29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370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0F2E650-8EE5-448B-8632-30523BBBA9CB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9665F-6529-48AA-BB05-E41F2BD22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949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E67C4C-7D51-ADF2-F5B4-BB08A11885C1}"/>
              </a:ext>
            </a:extLst>
          </p:cNvPr>
          <p:cNvSpPr txBox="1"/>
          <p:nvPr/>
        </p:nvSpPr>
        <p:spPr>
          <a:xfrm>
            <a:off x="51203" y="6022409"/>
            <a:ext cx="863874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sz="2000" b="1" dirty="0" smtClean="0">
                <a:cs typeface="Calibri"/>
              </a:rPr>
              <a:t>ELECTRONICS </a:t>
            </a:r>
            <a:r>
              <a:rPr lang="en-US" sz="2000" b="1" dirty="0">
                <a:cs typeface="Calibri"/>
              </a:rPr>
              <a:t>AND COMMUNICATION ENGINEERING,</a:t>
            </a:r>
          </a:p>
          <a:p>
            <a:r>
              <a:rPr lang="en-US" sz="2000" b="1" dirty="0">
                <a:cs typeface="Calibri"/>
              </a:rPr>
              <a:t>RAJIV GANDHI COLLEGE OF ENGINEERING AND </a:t>
            </a:r>
            <a:r>
              <a:rPr lang="en-US" sz="2000" b="1" dirty="0" smtClean="0">
                <a:cs typeface="Calibri"/>
              </a:rPr>
              <a:t>TECHNOLOGY</a:t>
            </a:r>
            <a:endParaRPr lang="en-US" sz="2000" b="1" dirty="0">
              <a:cs typeface="Calibri"/>
            </a:endParaRPr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xmlns="" id="{02784425-EA79-7B00-672F-481F7021A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523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9E67C4C-7D51-ADF2-F5B4-BB08A11885C1}"/>
              </a:ext>
            </a:extLst>
          </p:cNvPr>
          <p:cNvSpPr txBox="1"/>
          <p:nvPr/>
        </p:nvSpPr>
        <p:spPr>
          <a:xfrm>
            <a:off x="8859187" y="5973944"/>
            <a:ext cx="36873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r>
              <a:rPr lang="en-US" sz="2000" b="1" smtClean="0">
                <a:cs typeface="Calibri"/>
              </a:rPr>
              <a:t>MOHAMED </a:t>
            </a:r>
            <a:r>
              <a:rPr lang="en-US" sz="2000" b="1" smtClean="0">
                <a:cs typeface="Calibri"/>
              </a:rPr>
              <a:t>RIAZUDEEN.M</a:t>
            </a:r>
            <a:endParaRPr lang="en-US" sz="2000" b="1" dirty="0" smtClean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E67C4C-7D51-ADF2-F5B4-BB08A11885C1}"/>
              </a:ext>
            </a:extLst>
          </p:cNvPr>
          <p:cNvSpPr txBox="1"/>
          <p:nvPr/>
        </p:nvSpPr>
        <p:spPr>
          <a:xfrm>
            <a:off x="8859187" y="5546544"/>
            <a:ext cx="32078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2000" b="1" dirty="0" smtClean="0">
                <a:cs typeface="Calibri"/>
              </a:rPr>
              <a:t>Presented by</a:t>
            </a:r>
            <a:endParaRPr lang="en-US" sz="2000" b="1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E3620AE-A81C-FF13-5064-9F29B70E9E1B}"/>
              </a:ext>
            </a:extLst>
          </p:cNvPr>
          <p:cNvSpPr txBox="1"/>
          <p:nvPr/>
        </p:nvSpPr>
        <p:spPr>
          <a:xfrm>
            <a:off x="51203" y="397571"/>
            <a:ext cx="637689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4400" b="1" dirty="0" smtClean="0">
                <a:latin typeface="Garamond" panose="02020404030301010803" pitchFamily="18" charset="0"/>
                <a:ea typeface="Verdana" panose="020B0604030504040204" pitchFamily="34" charset="0"/>
              </a:rPr>
              <a:t>TITLE</a:t>
            </a:r>
          </a:p>
          <a:p>
            <a:pPr algn="ctr"/>
            <a:endParaRPr lang="en-US" sz="4400" b="1" dirty="0" smtClean="0">
              <a:latin typeface="Garamond" panose="02020404030301010803" pitchFamily="18" charset="0"/>
              <a:ea typeface="Verdana" panose="020B0604030504040204" pitchFamily="34" charset="0"/>
            </a:endParaRPr>
          </a:p>
          <a:p>
            <a:pPr algn="ctr"/>
            <a:r>
              <a:rPr lang="en-US" sz="4400" b="1" dirty="0" err="1" smtClean="0">
                <a:latin typeface="Garamond" panose="02020404030301010803" pitchFamily="18" charset="0"/>
                <a:ea typeface="Verdana" panose="020B0604030504040204" pitchFamily="34" charset="0"/>
              </a:rPr>
              <a:t>IoT</a:t>
            </a:r>
            <a:r>
              <a:rPr lang="en-US" sz="4400" b="1" dirty="0" smtClean="0">
                <a:latin typeface="Garamond" panose="02020404030301010803" pitchFamily="18" charset="0"/>
                <a:ea typeface="Verdana" panose="020B0604030504040204" pitchFamily="34" charset="0"/>
              </a:rPr>
              <a:t> in cloud computing</a:t>
            </a:r>
            <a:endParaRPr lang="en-US" sz="4400" b="1" dirty="0">
              <a:latin typeface="Garamond" panose="02020404030301010803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6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9406" y="1352280"/>
            <a:ext cx="2164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Smart Farming</a:t>
            </a:r>
            <a:endParaRPr lang="en-IN" sz="24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74697" y="1352280"/>
            <a:ext cx="1804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Smart Retail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0" y="2305319"/>
            <a:ext cx="5519287" cy="3587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63" y="2305319"/>
            <a:ext cx="5606703" cy="3587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83403" y="386366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Algerian" panose="04020705040A02060702" pitchFamily="82" charset="0"/>
              </a:rPr>
              <a:t>10</a:t>
            </a:r>
            <a:endParaRPr lang="en-IN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8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2043" y="1115697"/>
            <a:ext cx="2187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Smart Home</a:t>
            </a:r>
            <a:endParaRPr lang="en-IN" sz="28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AutoShape 2" descr="Business guide to Industrial IoT (Industrial Internet of Things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60375" y="1909373"/>
            <a:ext cx="6096000" cy="24468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 part of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IoT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, smart home systems  and devices Often operate together , sharing consumer Usage data among themselves and</a:t>
            </a: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Automating actions based on  the home</a:t>
            </a: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Owner's preferences.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74" y="0"/>
            <a:ext cx="563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1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3-02-23 at 8.16.55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758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6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6068" y="901521"/>
            <a:ext cx="2852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Progress of </a:t>
            </a:r>
            <a:r>
              <a:rPr lang="en-IN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I</a:t>
            </a:r>
            <a:r>
              <a:rPr lang="en-IN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ndia</a:t>
            </a:r>
          </a:p>
        </p:txBody>
      </p:sp>
      <p:sp>
        <p:nvSpPr>
          <p:cNvPr id="5" name="Rectangle 4"/>
          <p:cNvSpPr/>
          <p:nvPr/>
        </p:nvSpPr>
        <p:spPr>
          <a:xfrm>
            <a:off x="860195" y="1605137"/>
            <a:ext cx="6096000" cy="466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Indian government outlined a plan to leverage lot as part of the Digital India mission. There is a *7,000- </a:t>
            </a:r>
            <a:r>
              <a:rPr lang="en-IN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crore</a:t>
            </a:r>
            <a:r>
              <a:rPr lang="en-IN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budget to develop 100 smart cities, conserve water and power, and improve healthcare, transportation, and security.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Investing in lot will boost our economy on par with global leaders. </a:t>
            </a:r>
            <a:r>
              <a:rPr lang="en-IN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IoT</a:t>
            </a:r>
            <a:r>
              <a:rPr lang="en-IN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will bring in investments, create jobs and improve Indian public infrastructure.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0"/>
          <a:stretch/>
        </p:blipFill>
        <p:spPr>
          <a:xfrm>
            <a:off x="6956195" y="360608"/>
            <a:ext cx="5059794" cy="63879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41724" y="2601532"/>
            <a:ext cx="4251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 smtClean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I</a:t>
            </a:r>
          </a:p>
          <a:p>
            <a:r>
              <a:rPr lang="en-IN" sz="3000" dirty="0" smtClean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O</a:t>
            </a:r>
          </a:p>
          <a:p>
            <a:r>
              <a:rPr lang="en-IN" sz="3000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2039" y="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Algerian" panose="04020705040A02060702" pitchFamily="82" charset="0"/>
              </a:rPr>
              <a:t>13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0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7"/>
          <a:stretch/>
        </p:blipFill>
        <p:spPr>
          <a:xfrm>
            <a:off x="6306355" y="0"/>
            <a:ext cx="588564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3"/>
          <a:stretch/>
        </p:blipFill>
        <p:spPr>
          <a:xfrm>
            <a:off x="-1" y="0"/>
            <a:ext cx="6306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8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024" y="1886870"/>
            <a:ext cx="10071150" cy="419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*Ability to accesses information from anywhere at any time on any device</a:t>
            </a:r>
          </a:p>
          <a:p>
            <a:pPr algn="just">
              <a:lnSpc>
                <a:spcPct val="150000"/>
              </a:lnSpc>
            </a:pP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algn="just">
              <a:lnSpc>
                <a:spcPct val="150000"/>
              </a:lnSpc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*Improved communication between connected electronic devices</a:t>
            </a:r>
          </a:p>
          <a:p>
            <a:pPr algn="just">
              <a:lnSpc>
                <a:spcPct val="150000"/>
              </a:lnSpc>
            </a:pP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algn="just">
              <a:lnSpc>
                <a:spcPct val="150000"/>
              </a:lnSpc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*Transferring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daata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packets over a connected network saving time and money</a:t>
            </a:r>
          </a:p>
          <a:p>
            <a:pPr algn="just">
              <a:lnSpc>
                <a:spcPct val="150000"/>
              </a:lnSpc>
            </a:pP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algn="just">
              <a:lnSpc>
                <a:spcPct val="150000"/>
              </a:lnSpc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*Automating tasks helping to improve the quality of a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buisiness's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services and reducing the need for human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interacton</a:t>
            </a: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024" y="764274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B</a:t>
            </a:r>
            <a:r>
              <a:rPr lang="en-IN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enefits</a:t>
            </a:r>
            <a:endParaRPr lang="en-US" sz="28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  <a:cs typeface="Calibri" panose="020F050202020403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35174" y="373487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Algerian" panose="04020705040A02060702" pitchFamily="82" charset="0"/>
              </a:rPr>
              <a:t>15</a:t>
            </a:r>
            <a:endParaRPr lang="en-IN" sz="2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26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5483" y="689885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  <a:cs typeface="Calibri" panose="020F0502020204030204"/>
              </a:rPr>
              <a:t>Risks</a:t>
            </a:r>
            <a:endParaRPr lang="en-US" sz="28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  <a:cs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483" y="1610436"/>
            <a:ext cx="9813863" cy="460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*As the number of connected devices increases and more information  is shared between devices,  the potential that a hacker could steal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confidetial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information also increases.</a:t>
            </a:r>
            <a:endParaRPr lang="en-US" sz="2800" b="1" dirty="0" smtClean="0"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algn="just">
              <a:lnSpc>
                <a:spcPct val="150000"/>
              </a:lnSpc>
            </a:pP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algn="just">
              <a:lnSpc>
                <a:spcPct val="150000"/>
              </a:lnSpc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*Enterprises may eventually have to deal with massive numbers maybe even millions of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iot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devices, and collecting and managing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te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 data from all those devices will be challenging.</a:t>
            </a:r>
            <a:endParaRPr lang="en-US" sz="2800" b="1" dirty="0" smtClean="0"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algn="just">
              <a:lnSpc>
                <a:spcPct val="150000"/>
              </a:lnSpc>
            </a:pP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algn="just">
              <a:lnSpc>
                <a:spcPct val="150000"/>
              </a:lnSpc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/>
              </a:rPr>
              <a:t>*If there's a bug in the system, it's likely that every connected device will become corrupted.</a:t>
            </a:r>
            <a:endParaRPr lang="en-US" sz="2800" b="1" dirty="0" smtClean="0">
              <a:latin typeface="Verdana" panose="020B0604030504040204" pitchFamily="34" charset="0"/>
              <a:ea typeface="Verdana" panose="020B0604030504040204" pitchFamily="34" charset="0"/>
              <a:cs typeface="Calibri" panose="020F0502020204030204"/>
            </a:endParaRPr>
          </a:p>
          <a:p>
            <a:pPr algn="just">
              <a:lnSpc>
                <a:spcPct val="150000"/>
              </a:lnSpc>
            </a:pP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09346" y="3348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Algerian" panose="04020705040A02060702" pitchFamily="82" charset="0"/>
              </a:rPr>
              <a:t>16</a:t>
            </a:r>
            <a:endParaRPr lang="en-IN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0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4198" y="607329"/>
            <a:ext cx="1911101" cy="839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  <a:ea typeface="Verdana" panose="020B0604030504040204" pitchFamily="34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871470" y="1946530"/>
            <a:ext cx="8955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</a:rPr>
              <a:t>As best as we can see, much of this future unfolds in the context of the Internet of Things. In fact, we envision that all industrial and infrastructure environments, and cyber-physical systems in general, will take the form reminiscent of what today is referred to as the Internet of Things.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7"/>
          <a:stretch/>
        </p:blipFill>
        <p:spPr>
          <a:xfrm>
            <a:off x="3150897" y="3535184"/>
            <a:ext cx="5477948" cy="31418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3403" y="37649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Algerian" panose="04020705040A02060702" pitchFamily="82" charset="0"/>
              </a:rPr>
              <a:t>17</a:t>
            </a:r>
            <a:endParaRPr lang="en-IN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87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4095" y="1981998"/>
            <a:ext cx="10607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/>
              <a:t>https://www.google.com/search?q=conclusion+for+iot&amp;source=lnms&amp;tbm=isch&amp;sa=X&amp;ved=2ahUKEwjoi63q-8_9AhU5znMBHQI5BtUQ0pQJegQIBhAC&amp;biw=1366&amp;bih=657&amp;dpr=1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095" y="953037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References</a:t>
            </a:r>
            <a:endParaRPr lang="en-IN" sz="28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4095" y="2949404"/>
            <a:ext cx="8409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/>
              <a:t>https://www.hcltech.com/technology-qa/what-are-benefits-iot</a:t>
            </a:r>
          </a:p>
        </p:txBody>
      </p:sp>
      <p:sp>
        <p:nvSpPr>
          <p:cNvPr id="7" name="Rectangle 6"/>
          <p:cNvSpPr/>
          <p:nvPr/>
        </p:nvSpPr>
        <p:spPr>
          <a:xfrm>
            <a:off x="734095" y="3639811"/>
            <a:ext cx="6864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/>
              <a:t>https://www.oracle.com/in/internet-of-things/what-is-iot/</a:t>
            </a:r>
          </a:p>
        </p:txBody>
      </p:sp>
      <p:sp>
        <p:nvSpPr>
          <p:cNvPr id="8" name="Rectangle 7"/>
          <p:cNvSpPr/>
          <p:nvPr/>
        </p:nvSpPr>
        <p:spPr>
          <a:xfrm>
            <a:off x="734095" y="4330218"/>
            <a:ext cx="7379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/>
              <a:t>https://www.rfpage.com/applications-of-internet-of-things-iot/</a:t>
            </a:r>
          </a:p>
        </p:txBody>
      </p:sp>
      <p:sp>
        <p:nvSpPr>
          <p:cNvPr id="9" name="Rectangle 8"/>
          <p:cNvSpPr/>
          <p:nvPr/>
        </p:nvSpPr>
        <p:spPr>
          <a:xfrm>
            <a:off x="734095" y="4787702"/>
            <a:ext cx="11101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u="sng" dirty="0"/>
              <a:t>https://www.simplilearn.com/iot-devices-article#:~:text=Types%20of%20IoT,-The%20networking%2C%20communication&amp;text=Consumer%20IoT%20%2D%20Primarily%20for%20everyday,smart%20pacemakers%20and%20monitoring%20systems.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96281" y="44064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Algerian" panose="04020705040A02060702" pitchFamily="82" charset="0"/>
              </a:rPr>
              <a:t>18</a:t>
            </a:r>
            <a:endParaRPr lang="en-IN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95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6" b="6677"/>
          <a:stretch/>
        </p:blipFill>
        <p:spPr>
          <a:xfrm>
            <a:off x="0" y="-115910"/>
            <a:ext cx="12192000" cy="69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0161" y="759851"/>
            <a:ext cx="1851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Agenda</a:t>
            </a:r>
            <a:endParaRPr lang="en-IN" sz="40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0161" y="1612261"/>
            <a:ext cx="286649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History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IOT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How it works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Applications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Home automation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Progress of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indian</a:t>
            </a: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Benefits and Risks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60676" y="360607"/>
            <a:ext cx="360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Algerian" panose="04020705040A02060702" pitchFamily="82" charset="0"/>
              </a:rPr>
              <a:t>2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8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5460" y="862884"/>
            <a:ext cx="2386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Introduction</a:t>
            </a:r>
            <a:endParaRPr lang="en-IN" sz="32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5460" y="1931830"/>
            <a:ext cx="7160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 internet of things is the extension of internet connectivity into physical devices and everyday objects.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Iot</a:t>
            </a:r>
            <a:r>
              <a:rPr lang="en-IN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is simply the network of interconnected things/devices which are embedded with sensor, software, network connectivity and necessary electronics that enables them to collect and exchange data making them responsive.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It means taking all the things in the world and connecting them to the internet.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3D82C948-D3F6-43A3-AE35-81271485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48" y="1447659"/>
            <a:ext cx="3240000" cy="3508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10573554" y="401219"/>
            <a:ext cx="41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8820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99" y="193182"/>
            <a:ext cx="2021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History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5" y="952584"/>
            <a:ext cx="9272589" cy="58598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47797" y="296214"/>
            <a:ext cx="309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948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2834" y="513601"/>
            <a:ext cx="2266682" cy="677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  <a:ea typeface="Verdana" panose="020B0604030504040204" pitchFamily="34" charset="0"/>
              </a:rPr>
              <a:t>What is </a:t>
            </a:r>
            <a:r>
              <a:rPr lang="en-US" sz="28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  <a:ea typeface="Verdana" panose="020B0604030504040204" pitchFamily="34" charset="0"/>
              </a:rPr>
              <a:t>IoT</a:t>
            </a:r>
            <a:endParaRPr lang="en-US" sz="28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  <a:ea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2834" y="1506961"/>
            <a:ext cx="9921025" cy="1282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Internet of Things, refers to the collective network of connected devices and the technology that facilitates communication between devices and the cloud, as well as between the devices themselves.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02" b="237"/>
          <a:stretch/>
        </p:blipFill>
        <p:spPr>
          <a:xfrm>
            <a:off x="1972345" y="3068378"/>
            <a:ext cx="7642002" cy="32861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86434" y="513601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9154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5763" y="695460"/>
            <a:ext cx="2080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How it work</a:t>
            </a:r>
            <a:endParaRPr lang="en-IN" sz="28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5763" y="1418874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Devices carefully select only particular data that is relevant to execute an action. These pieces of information can detect patterns, recommendations and problems before they occur.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IoT</a:t>
            </a:r>
            <a:r>
              <a:rPr lang="en-IN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application works with smart systems that automate tasks to address specific needs.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These devices, often called "connected" or "smart" devices, can sometimes talk to other related devices, a process called machine-to-machine(M2M) communication, and act on the information they get from one </a:t>
            </a:r>
            <a:r>
              <a:rPr lang="en-IN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anothe</a:t>
            </a:r>
            <a:endParaRPr lang="en-IN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69" y="1520511"/>
            <a:ext cx="4765184" cy="4068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47796" y="425003"/>
            <a:ext cx="36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12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Shot_20230509_1933397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561"/>
            <a:ext cx="12192000" cy="68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0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9423" y="386367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Application</a:t>
            </a:r>
            <a:endParaRPr lang="en-IN" sz="28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5217" y="1806752"/>
            <a:ext cx="163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Healthcare</a:t>
            </a:r>
            <a:endParaRPr lang="en-IN" sz="24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90962" y="1806751"/>
            <a:ext cx="157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latin typeface="Garamond" panose="02020404030301010803" pitchFamily="18" charset="0"/>
              </a:rPr>
              <a:t>Smart </a:t>
            </a:r>
            <a:r>
              <a:rPr lang="en-IN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City</a:t>
            </a:r>
            <a:endParaRPr lang="en-IN" sz="24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41" y="2650430"/>
            <a:ext cx="5045445" cy="2952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612" y="2681444"/>
            <a:ext cx="5331853" cy="29521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47797" y="386367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439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2513" y="1584102"/>
            <a:ext cx="259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Industrial Internet</a:t>
            </a:r>
            <a:endParaRPr lang="en-IN" sz="24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10481" y="1584101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Connected Car</a:t>
            </a:r>
            <a:endParaRPr lang="en-IN" sz="2400" b="1" dirty="0">
              <a:solidFill>
                <a:schemeClr val="accent6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" y="2433490"/>
            <a:ext cx="5215945" cy="3168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47" y="2433490"/>
            <a:ext cx="5349237" cy="31688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47797" y="46363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864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489</TotalTime>
  <Words>483</Words>
  <Application>Microsoft Office PowerPoint</Application>
  <PresentationFormat>Widescreen</PresentationFormat>
  <Paragraphs>84</Paragraphs>
  <Slides>19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Algerian</vt:lpstr>
      <vt:lpstr>Arial</vt:lpstr>
      <vt:lpstr>Calibri</vt:lpstr>
      <vt:lpstr>Century Gothic</vt:lpstr>
      <vt:lpstr>Garamond</vt:lpstr>
      <vt:lpstr>Verdana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36</cp:revision>
  <dcterms:created xsi:type="dcterms:W3CDTF">2023-03-09T12:21:57Z</dcterms:created>
  <dcterms:modified xsi:type="dcterms:W3CDTF">2023-05-18T03:53:09Z</dcterms:modified>
</cp:coreProperties>
</file>